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275" r:id="rId3"/>
    <p:sldId id="277" r:id="rId4"/>
    <p:sldId id="278" r:id="rId5"/>
    <p:sldId id="257" r:id="rId6"/>
    <p:sldId id="259" r:id="rId7"/>
    <p:sldId id="279" r:id="rId8"/>
    <p:sldId id="280" r:id="rId9"/>
    <p:sldId id="260" r:id="rId10"/>
    <p:sldId id="261" r:id="rId11"/>
    <p:sldId id="271" r:id="rId12"/>
    <p:sldId id="274" r:id="rId13"/>
    <p:sldId id="282" r:id="rId14"/>
    <p:sldId id="283" r:id="rId15"/>
    <p:sldId id="284" r:id="rId16"/>
    <p:sldId id="285" r:id="rId17"/>
    <p:sldId id="286" r:id="rId18"/>
    <p:sldId id="287" r:id="rId19"/>
    <p:sldId id="28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4DC6D-6539-40F5-9BA9-01C440383461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AB81B-24CC-4F43-B035-3543E267A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5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0530-2B42-44F2-AF90-88944F27DF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38DC-5A48-4432-BF6C-C6D84430EF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3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0530-2B42-44F2-AF90-88944F27DF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38DC-5A48-4432-BF6C-C6D84430EF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7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0530-2B42-44F2-AF90-88944F27DF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38DC-5A48-4432-BF6C-C6D84430EF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2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Blank">
    <p:bg>
      <p:bgPr>
        <a:gradFill flip="none" rotWithShape="1">
          <a:gsLst>
            <a:gs pos="0">
              <a:schemeClr val="bg1"/>
            </a:gs>
            <a:gs pos="40900">
              <a:schemeClr val="bg1"/>
            </a:gs>
            <a:gs pos="52039">
              <a:schemeClr val="bg1"/>
            </a:gs>
            <a:gs pos="23000">
              <a:schemeClr val="bg1"/>
            </a:gs>
            <a:gs pos="97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1" cy="686496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0900">
                <a:schemeClr val="bg1"/>
              </a:gs>
              <a:gs pos="78000">
                <a:schemeClr val="bg1"/>
              </a:gs>
              <a:gs pos="18000">
                <a:schemeClr val="bg1"/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object 2"/>
          <p:cNvSpPr/>
          <p:nvPr userDrawn="1"/>
        </p:nvSpPr>
        <p:spPr>
          <a:xfrm>
            <a:off x="1" y="6773705"/>
            <a:ext cx="12192000" cy="91255"/>
          </a:xfrm>
          <a:prstGeom prst="rect">
            <a:avLst/>
          </a:prstGeom>
          <a:gradFill flip="none" rotWithShape="1">
            <a:gsLst>
              <a:gs pos="50000">
                <a:srgbClr val="E08B57"/>
              </a:gs>
              <a:gs pos="0">
                <a:srgbClr val="FF6600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0" tIns="0" rIns="0" bIns="0" rtlCol="0"/>
          <a:lstStyle/>
          <a:p>
            <a:pPr defTabSz="912881"/>
            <a:endParaRPr sz="201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914-B9DD-48E8-AB0D-280C1EA76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A65A-1350-4C3C-84D9-E2784FA6D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91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914-B9DD-48E8-AB0D-280C1EA76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A65A-1350-4C3C-84D9-E2784FA6D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8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914-B9DD-48E8-AB0D-280C1EA76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A65A-1350-4C3C-84D9-E2784FA6D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38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914-B9DD-48E8-AB0D-280C1EA76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A65A-1350-4C3C-84D9-E2784FA6D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74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914-B9DD-48E8-AB0D-280C1EA76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A65A-1350-4C3C-84D9-E2784FA6D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8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914-B9DD-48E8-AB0D-280C1EA76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A65A-1350-4C3C-84D9-E2784FA6D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79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914-B9DD-48E8-AB0D-280C1EA76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A65A-1350-4C3C-84D9-E2784FA6D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0530-2B42-44F2-AF90-88944F27DF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38DC-5A48-4432-BF6C-C6D84430EF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01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914-B9DD-48E8-AB0D-280C1EA76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A65A-1350-4C3C-84D9-E2784FA6D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2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914-B9DD-48E8-AB0D-280C1EA76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A65A-1350-4C3C-84D9-E2784FA6D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10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914-B9DD-48E8-AB0D-280C1EA76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A65A-1350-4C3C-84D9-E2784FA6D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44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914-B9DD-48E8-AB0D-280C1EA76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A65A-1350-4C3C-84D9-E2784FA6D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9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0530-2B42-44F2-AF90-88944F27DF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38DC-5A48-4432-BF6C-C6D84430EF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0530-2B42-44F2-AF90-88944F27DF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38DC-5A48-4432-BF6C-C6D84430EF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0530-2B42-44F2-AF90-88944F27DF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38DC-5A48-4432-BF6C-C6D84430EF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5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0530-2B42-44F2-AF90-88944F27DF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38DC-5A48-4432-BF6C-C6D84430EF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4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0530-2B42-44F2-AF90-88944F27DF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38DC-5A48-4432-BF6C-C6D84430EF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109328"/>
            <a:ext cx="12344418" cy="685801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 flipV="1">
            <a:off x="0" y="6858000"/>
            <a:ext cx="12192000" cy="45719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0530-2B42-44F2-AF90-88944F27DF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38DC-5A48-4432-BF6C-C6D84430EF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4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0530-2B42-44F2-AF90-88944F27DF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38DC-5A48-4432-BF6C-C6D84430EF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4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A0530-2B42-44F2-AF90-88944F27DF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938DC-5A48-4432-BF6C-C6D84430EF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9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1F914-B9DD-48E8-AB0D-280C1EA76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9A65A-1350-4C3C-84D9-E2784FA6D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172828"/>
            <a:ext cx="12344418" cy="6858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 flipV="1">
            <a:off x="0" y="6812281"/>
            <a:ext cx="12192000" cy="45719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2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" y="7213"/>
            <a:ext cx="12191999" cy="1526927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D9D9D9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2437352"/>
            <a:ext cx="12192000" cy="2082297"/>
          </a:xfrm>
          <a:prstGeom prst="rect">
            <a:avLst/>
          </a:prstGeom>
          <a:solidFill>
            <a:srgbClr val="FF660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4763" y="2594613"/>
            <a:ext cx="9144000" cy="20813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ru-RU" sz="3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ДОРАБОТКИ И ИЗМЕНЕНИЯ В ЭЛЕКТРОННЫХ СЕРВИСАХ </a:t>
            </a:r>
            <a:r>
              <a:rPr lang="ru-RU" sz="3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НАСЕЛЕНИЯ</a:t>
            </a:r>
            <a:endParaRPr lang="ru-RU" sz="3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9653261" y="2357924"/>
            <a:ext cx="2538739" cy="2241154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9278763" y="2343921"/>
            <a:ext cx="2670774" cy="23746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9036300" y="2291179"/>
            <a:ext cx="2670774" cy="23746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3" y="3338336"/>
            <a:ext cx="1086935" cy="1086935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14149" y="67688"/>
            <a:ext cx="13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prstClr val="black"/>
                </a:solidFill>
              </a:rPr>
              <a:t>Приложение</a:t>
            </a:r>
            <a:endParaRPr lang="ru-RU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323" t="33894" r="5472" b="9270"/>
          <a:stretch/>
        </p:blipFill>
        <p:spPr>
          <a:xfrm>
            <a:off x="109689" y="1530918"/>
            <a:ext cx="4142944" cy="25014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9687" y="3257964"/>
            <a:ext cx="4003589" cy="280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71804" y="752799"/>
            <a:ext cx="1618713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600" dirty="0" smtClean="0"/>
              <a:t>Личный кабинет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918121" y="752799"/>
            <a:ext cx="235558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sz="1600" dirty="0" smtClean="0"/>
              <a:t>Мобильное приложение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974" y="2783402"/>
            <a:ext cx="2948449" cy="36987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250" y="1415236"/>
            <a:ext cx="2962662" cy="43185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01071" y="1229812"/>
            <a:ext cx="1991251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sz="1000" dirty="0"/>
              <a:t>Случай регистрации по телефону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14974" y="2552598"/>
            <a:ext cx="1965603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sz="1000" dirty="0"/>
              <a:t>Случай регистрации по </a:t>
            </a:r>
            <a:r>
              <a:rPr lang="ru-RU" sz="1000" dirty="0" smtClean="0"/>
              <a:t>эл. почте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33250" y="3719462"/>
            <a:ext cx="2813042" cy="5179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14974" y="5151983"/>
            <a:ext cx="2836983" cy="581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0614" y="1217345"/>
            <a:ext cx="1991251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sz="1000" dirty="0"/>
              <a:t>Случай регистрации по телефону</a:t>
            </a:r>
          </a:p>
        </p:txBody>
      </p:sp>
      <p:pic>
        <p:nvPicPr>
          <p:cNvPr id="13" name="Рисунок 3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4"/>
          <a:stretch/>
        </p:blipFill>
        <p:spPr bwMode="auto">
          <a:xfrm>
            <a:off x="2181161" y="4234895"/>
            <a:ext cx="3892558" cy="25680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96689" y="5961941"/>
            <a:ext cx="3716933" cy="405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81161" y="3987815"/>
            <a:ext cx="1965603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sz="1000" dirty="0"/>
              <a:t>Случай регистрации по </a:t>
            </a:r>
            <a:r>
              <a:rPr lang="ru-RU" sz="1000" dirty="0" smtClean="0"/>
              <a:t>эл. почте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3292" y="224538"/>
            <a:ext cx="12303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ЛК и </a:t>
            </a: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МП при восстановлении пароля реализован вывод </a:t>
            </a: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подсказки с </a:t>
            </a: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номером телефона</a:t>
            </a:r>
          </a:p>
        </p:txBody>
      </p:sp>
    </p:spTree>
    <p:extLst>
      <p:ext uri="{BB962C8B-B14F-4D97-AF65-F5344CB8AC3E}">
        <p14:creationId xmlns:p14="http://schemas.microsoft.com/office/powerpoint/2010/main" val="21767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05" t="4068" r="19858"/>
          <a:stretch/>
        </p:blipFill>
        <p:spPr>
          <a:xfrm>
            <a:off x="352426" y="1743691"/>
            <a:ext cx="4924424" cy="51143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3954"/>
          <a:stretch/>
        </p:blipFill>
        <p:spPr>
          <a:xfrm>
            <a:off x="6128976" y="1790700"/>
            <a:ext cx="5402306" cy="5067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38126" y="261500"/>
            <a:ext cx="7330389" cy="3139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Доработка страницы передачи показаний ПУ на сайте без регистрации в ЛК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33" y="723096"/>
            <a:ext cx="5584017" cy="95410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Как было: 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после ввода ЛС и кода безопасности при выводе списка </a:t>
            </a:r>
            <a:r>
              <a:rPr lang="ru-RU" sz="1400" dirty="0" smtClean="0">
                <a:latin typeface="Arial Narrow" panose="020B0606020202030204" pitchFamily="34" charset="0"/>
              </a:rPr>
              <a:t>ПУ из-за отображения блока </a:t>
            </a:r>
            <a:r>
              <a:rPr lang="ru-RU" sz="1400" dirty="0">
                <a:latin typeface="Arial Narrow" panose="020B0606020202030204" pitchFamily="34" charset="0"/>
              </a:rPr>
              <a:t>с проверкой </a:t>
            </a:r>
            <a:r>
              <a:rPr lang="ru-RU" sz="1400" dirty="0" smtClean="0">
                <a:latin typeface="Arial Narrow" panose="020B0606020202030204" pitchFamily="34" charset="0"/>
              </a:rPr>
              <a:t>безопасности для просмотра таблицы с ПУ и кнопки «Сохранить» необходимо прокрутить страницу вниз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3533" y="2276475"/>
            <a:ext cx="3072142" cy="1066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026958" y="728688"/>
            <a:ext cx="5784042" cy="73866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Как стало: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исключен блок </a:t>
            </a:r>
            <a:r>
              <a:rPr lang="ru-RU" sz="1400" dirty="0">
                <a:latin typeface="Arial Narrow" panose="020B0606020202030204" pitchFamily="34" charset="0"/>
              </a:rPr>
              <a:t>с проверкой </a:t>
            </a:r>
            <a:r>
              <a:rPr lang="ru-RU" sz="1400" dirty="0" smtClean="0">
                <a:latin typeface="Arial Narrow" panose="020B0606020202030204" pitchFamily="34" charset="0"/>
              </a:rPr>
              <a:t>безопасности, список ПУ и кнопка «Сохранить» подняты выше на странице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48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53"/>
          <a:stretch/>
        </p:blipFill>
        <p:spPr>
          <a:xfrm>
            <a:off x="5983538" y="973466"/>
            <a:ext cx="5885105" cy="2263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47691"/>
          <a:stretch/>
        </p:blipFill>
        <p:spPr>
          <a:xfrm>
            <a:off x="5824886" y="2029076"/>
            <a:ext cx="6000654" cy="23051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602" y="1230243"/>
            <a:ext cx="5958936" cy="243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FF690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«Узнать лицевой счет»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ФИО и адресу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FF690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 справки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финансово-лицевом счете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FF690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-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ереоформление лицевого счета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FF690B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на установку/замену/поверку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электросчётчика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FF690B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Отображение оплаты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ЛК и МП сразу после платежа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FF690B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раздел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«Поверка счетчиков воды»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FF690B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на поверку ПУ воды (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г. Казань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4505" y="214401"/>
            <a:ext cx="8485744" cy="3704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УДОБНЫЕ ВОЗМОЖНОСТИ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клиентов к </a:t>
            </a: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информации в он-</a:t>
            </a:r>
            <a:r>
              <a:rPr lang="ru-RU" b="1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лайн</a:t>
            </a: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режиме (реализованные в 2023)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783" y="3233273"/>
            <a:ext cx="6086860" cy="1924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r="2833"/>
          <a:stretch/>
        </p:blipFill>
        <p:spPr>
          <a:xfrm>
            <a:off x="5737833" y="4311572"/>
            <a:ext cx="6116239" cy="18905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02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0272" y="223498"/>
            <a:ext cx="477887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Сервис «Узнать лицевой счет» по ФИО и адресу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0" y="1196000"/>
            <a:ext cx="9481784" cy="23066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346" y="3989297"/>
            <a:ext cx="9485574" cy="2273782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rot="2547156">
            <a:off x="4724019" y="1690273"/>
            <a:ext cx="220672" cy="310729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769226">
            <a:off x="7446292" y="2245392"/>
            <a:ext cx="327339" cy="465034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3002200">
            <a:off x="4642107" y="4467461"/>
            <a:ext cx="224946" cy="337284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077" y="2756002"/>
            <a:ext cx="2322943" cy="18493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07985"/>
            <a:ext cx="2221024" cy="18827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56333"/>
            <a:ext cx="2221024" cy="18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2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5087" y="193347"/>
            <a:ext cx="793198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Заказ справки о финансово-лицевом </a:t>
            </a: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счете, о наличии/отсутствии задолженности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16" y="1174089"/>
            <a:ext cx="10714045" cy="5056629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rot="2835849">
            <a:off x="8586741" y="2342589"/>
            <a:ext cx="323769" cy="524905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4580238" y="2026508"/>
            <a:ext cx="733167" cy="378941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9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30" y="2466883"/>
            <a:ext cx="9740302" cy="14288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28496" y="193347"/>
            <a:ext cx="428514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Онлайн - переоформление лицевого счета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30" y="791768"/>
            <a:ext cx="10127478" cy="18011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30" y="3973274"/>
            <a:ext cx="4790241" cy="2616996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 rot="2547156">
            <a:off x="4739670" y="4327908"/>
            <a:ext cx="323769" cy="52490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81" y="3895752"/>
            <a:ext cx="6558302" cy="19448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flipH="1">
            <a:off x="8641492" y="5198540"/>
            <a:ext cx="2726723" cy="37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26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5586" y="193347"/>
            <a:ext cx="61109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Онлайн- заявка на установку/замену/поверку электросчётчика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7" y="816576"/>
            <a:ext cx="10680407" cy="5477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19573">
            <a:off x="4035532" y="4491897"/>
            <a:ext cx="643560" cy="6689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1048" y="5992795"/>
            <a:ext cx="987716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FF3101"/>
              </a:buClr>
            </a:pPr>
            <a:r>
              <a:rPr lang="ru-RU" b="1" kern="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Реализован единый </a:t>
            </a:r>
            <a:r>
              <a:rPr lang="ru-RU" b="1" kern="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 подачи заявок на замену и поверку приборов учета для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135231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6062" y="143920"/>
            <a:ext cx="4750018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Новый раздел «Поверка счетчиков воды</a:t>
            </a: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Онлайн-заявка на поверку ПУ воды (в г. Казань)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2833"/>
          <a:stretch/>
        </p:blipFill>
        <p:spPr>
          <a:xfrm>
            <a:off x="1787612" y="701283"/>
            <a:ext cx="8178510" cy="18665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963" y="3619850"/>
            <a:ext cx="5879135" cy="2017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38" y="2705450"/>
            <a:ext cx="5780539" cy="39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8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260;p32"/>
          <p:cNvCxnSpPr/>
          <p:nvPr/>
        </p:nvCxnSpPr>
        <p:spPr>
          <a:xfrm>
            <a:off x="3740300" y="4295363"/>
            <a:ext cx="4837091" cy="8650"/>
          </a:xfrm>
          <a:prstGeom prst="straightConnector1">
            <a:avLst/>
          </a:prstGeom>
          <a:noFill/>
          <a:ln w="38100" cap="flat" cmpd="sng">
            <a:solidFill>
              <a:srgbClr val="FF6B0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" name="Google Shape;257;p32"/>
          <p:cNvSpPr txBox="1">
            <a:spLocks/>
          </p:cNvSpPr>
          <p:nvPr/>
        </p:nvSpPr>
        <p:spPr>
          <a:xfrm>
            <a:off x="3156885" y="2620913"/>
            <a:ext cx="6332909" cy="1331857"/>
          </a:xfrm>
          <a:prstGeom prst="rect">
            <a:avLst/>
          </a:prstGeom>
          <a:solidFill>
            <a:schemeClr val="accent2"/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СПАСИБО 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6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0088" y="234909"/>
            <a:ext cx="63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Изменения на Главной странице Личного кабинета ФЛ 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-1" r="29596"/>
          <a:stretch/>
        </p:blipFill>
        <p:spPr>
          <a:xfrm>
            <a:off x="2904109" y="1164760"/>
            <a:ext cx="9001969" cy="49394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9515" y="2377942"/>
            <a:ext cx="2314832" cy="954107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Оплата, произведенная через ЛК, МП и сайт ТЭСБ, отображается в течение 5-10 минут (максимум через 1 час)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>
            <a:stCxn id="9" idx="3"/>
          </p:cNvCxnSpPr>
          <p:nvPr/>
        </p:nvCxnSpPr>
        <p:spPr>
          <a:xfrm>
            <a:off x="2644347" y="2854996"/>
            <a:ext cx="1005015" cy="308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809471" y="2273642"/>
            <a:ext cx="395416" cy="5813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677664" y="1440310"/>
            <a:ext cx="2314832" cy="954107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Информация о сроках отображения платежей в МП скорректирована с учетом изменении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8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4044" y="231519"/>
            <a:ext cx="6701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Доработка страницы «История оплат» в Личном кабинете ФЛ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674022" y="864973"/>
            <a:ext cx="40067" cy="5993027"/>
          </a:xfrm>
          <a:prstGeom prst="line">
            <a:avLst/>
          </a:prstGeom>
          <a:ln>
            <a:solidFill>
              <a:srgbClr val="FF6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6102" r="11860" b="201"/>
          <a:stretch/>
        </p:blipFill>
        <p:spPr>
          <a:xfrm>
            <a:off x="0" y="864973"/>
            <a:ext cx="7249298" cy="34088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827" y="3654222"/>
            <a:ext cx="7147232" cy="32037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53082" y="1322572"/>
            <a:ext cx="181232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37189" y="1853514"/>
            <a:ext cx="889687" cy="1800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091350" y="4650260"/>
            <a:ext cx="889687" cy="21377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1086" y="825105"/>
            <a:ext cx="1171350" cy="338554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Как было: </a:t>
            </a:r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94711" y="3625470"/>
            <a:ext cx="1461856" cy="338554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Как сейчас: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65827" y="4180703"/>
            <a:ext cx="3604962" cy="469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686135" y="3307946"/>
            <a:ext cx="2423289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Пункты оплат имеют понятные для клиента названия  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/>
          <p:cNvCxnSpPr>
            <a:stCxn id="20" idx="2"/>
          </p:cNvCxnSpPr>
          <p:nvPr/>
        </p:nvCxnSpPr>
        <p:spPr>
          <a:xfrm flipH="1">
            <a:off x="10657914" y="3831166"/>
            <a:ext cx="239866" cy="819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487827" y="4547741"/>
            <a:ext cx="1938344" cy="954107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Информация о сроках отображения платежей в МП скорректирована с учетом изменении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/>
          <p:cNvCxnSpPr>
            <a:endCxn id="19" idx="1"/>
          </p:cNvCxnSpPr>
          <p:nvPr/>
        </p:nvCxnSpPr>
        <p:spPr>
          <a:xfrm flipV="1">
            <a:off x="4426171" y="4415482"/>
            <a:ext cx="239656" cy="4005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21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9514" y="243365"/>
            <a:ext cx="11244649" cy="3139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ЛК ФЛ в </a:t>
            </a: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Истории </a:t>
            </a: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заявлений» </a:t>
            </a: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реализован вывод ответа </a:t>
            </a: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заявление на смену тарифа на эл. энергию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2"/>
          <a:srcRect l="973" t="21599" r="16790"/>
          <a:stretch/>
        </p:blipFill>
        <p:spPr>
          <a:xfrm>
            <a:off x="214184" y="1458097"/>
            <a:ext cx="6244282" cy="1869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23449" t="42096" r="27275" b="667"/>
          <a:stretch/>
        </p:blipFill>
        <p:spPr>
          <a:xfrm>
            <a:off x="6983737" y="4320465"/>
            <a:ext cx="4557473" cy="1867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14183" y="861996"/>
            <a:ext cx="9520555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Как было: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при направлении заявления на смену тарифа на эл/энергию в Личном кабинете </a:t>
            </a:r>
            <a:r>
              <a:rPr lang="ru-RU" sz="1400" u="sng" dirty="0" smtClean="0">
                <a:latin typeface="Arial Narrow" panose="020B0606020202030204" pitchFamily="34" charset="0"/>
              </a:rPr>
              <a:t>не было возможности </a:t>
            </a:r>
            <a:r>
              <a:rPr lang="ru-RU" sz="1400" dirty="0" smtClean="0">
                <a:latin typeface="Arial Narrow" panose="020B0606020202030204" pitchFamily="34" charset="0"/>
              </a:rPr>
              <a:t>просмотреть ответ на заявление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896" y="3650362"/>
            <a:ext cx="9495841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Как сейчас: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реализована возможность просмотра в Личном кабинете ответа на заявление на смену тарифа на эл/энергию  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21" name="Объект 3"/>
          <p:cNvPicPr>
            <a:picLocks noChangeAspect="1"/>
          </p:cNvPicPr>
          <p:nvPr/>
        </p:nvPicPr>
        <p:blipFill rotWithShape="1">
          <a:blip r:embed="rId2"/>
          <a:srcRect l="973" t="21599" r="17116" b="132"/>
          <a:stretch/>
        </p:blipFill>
        <p:spPr>
          <a:xfrm>
            <a:off x="238897" y="4320465"/>
            <a:ext cx="6219569" cy="18668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5782962" y="5329881"/>
            <a:ext cx="403654" cy="14004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664028" y="5243796"/>
            <a:ext cx="641521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ru-RU" sz="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Закрыто</a:t>
            </a:r>
          </a:p>
          <a:p>
            <a:pPr algn="ctr">
              <a:lnSpc>
                <a:spcPts val="700"/>
              </a:lnSpc>
            </a:pPr>
            <a:r>
              <a:rPr lang="ru-RU" sz="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Подробнее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66656" y="5375188"/>
            <a:ext cx="659027" cy="140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305549" y="5468514"/>
            <a:ext cx="17332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14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92088" y="224876"/>
            <a:ext cx="12303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ЛК ФЛ реализована возможность указать место установки ПУ 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65913" y="2773018"/>
            <a:ext cx="695739" cy="1461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705061" y="2773018"/>
            <a:ext cx="556591" cy="1461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2" y="1096833"/>
            <a:ext cx="9679459" cy="33523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336324" y="1791828"/>
            <a:ext cx="1639330" cy="345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519533" y="2416150"/>
            <a:ext cx="812144" cy="12744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81" y="3970638"/>
            <a:ext cx="8647419" cy="278027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855580" y="5131318"/>
            <a:ext cx="663953" cy="1187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62297" y="4199673"/>
            <a:ext cx="1562504" cy="2495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07092" y="777026"/>
            <a:ext cx="10237098" cy="30777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Во вкладке «Приборы учета» разлизана возможность указать место установки ПУ, а также исключен столбец «Ответственный за эксплуатацию»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005" y="5421868"/>
            <a:ext cx="2854411" cy="73866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Указанное место установки отображается во вкладке «Передача показаний» рядом с номером ПУ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443416" y="5791200"/>
            <a:ext cx="2412164" cy="82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4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446"/>
          <a:stretch/>
        </p:blipFill>
        <p:spPr>
          <a:xfrm>
            <a:off x="7347202" y="1136821"/>
            <a:ext cx="2648148" cy="55399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152"/>
          <a:stretch/>
        </p:blipFill>
        <p:spPr>
          <a:xfrm>
            <a:off x="2190993" y="1037968"/>
            <a:ext cx="2600974" cy="55399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213342"/>
            <a:ext cx="2277491" cy="954107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Оплата, произведенная через ЛК, МП и сайт ТЭСБ, отображается в течение 5-10 минут (максимум через 1 час)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277491" y="2800864"/>
            <a:ext cx="449233" cy="230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726724" y="3031524"/>
            <a:ext cx="1573427" cy="3789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16843" y="2077417"/>
            <a:ext cx="2203460" cy="954107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Информация о сроках отображения платежей в МП скорректирована с учетом изменении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198887" y="3105665"/>
            <a:ext cx="3610583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26813" y="190209"/>
            <a:ext cx="63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Изменения на Главной странице Мобильного приложения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6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5496"/>
          <a:stretch/>
        </p:blipFill>
        <p:spPr>
          <a:xfrm>
            <a:off x="7463847" y="1366278"/>
            <a:ext cx="2576823" cy="520630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8575" y="336728"/>
            <a:ext cx="697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Доработка страницы "История оплат» в Мобильном приложении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373794" y="825106"/>
            <a:ext cx="1" cy="6032894"/>
          </a:xfrm>
          <a:prstGeom prst="line">
            <a:avLst/>
          </a:prstGeom>
          <a:ln>
            <a:solidFill>
              <a:srgbClr val="FF6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6881" y="1007245"/>
            <a:ext cx="911768" cy="307777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Как было: 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3513" y="1007245"/>
            <a:ext cx="1030910" cy="307777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Как сейчас: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085287" y="3311610"/>
            <a:ext cx="889687" cy="31900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5557"/>
          <a:stretch/>
        </p:blipFill>
        <p:spPr>
          <a:xfrm>
            <a:off x="1315785" y="1315022"/>
            <a:ext cx="2632348" cy="52575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946175" y="3091976"/>
            <a:ext cx="933847" cy="34806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62611" y="2673179"/>
            <a:ext cx="2273367" cy="4187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139434" y="2422379"/>
            <a:ext cx="1923338" cy="738664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Пункты оплат имеют понятные для клиента названия  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>
            <a:stCxn id="20" idx="2"/>
          </p:cNvCxnSpPr>
          <p:nvPr/>
        </p:nvCxnSpPr>
        <p:spPr>
          <a:xfrm flipH="1">
            <a:off x="9992461" y="3161043"/>
            <a:ext cx="1108642" cy="4095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441905" y="1719072"/>
            <a:ext cx="1862117" cy="954107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Информация о сроках отображения платежей в МП скорректирована с учетом изменений 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288567" y="2674350"/>
            <a:ext cx="1256557" cy="2082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319" y="1128583"/>
            <a:ext cx="2949762" cy="53916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207"/>
          <a:stretch/>
        </p:blipFill>
        <p:spPr>
          <a:xfrm>
            <a:off x="1093702" y="1128583"/>
            <a:ext cx="2690884" cy="53916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93703" y="4506097"/>
            <a:ext cx="2690884" cy="477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4736" y="5125936"/>
            <a:ext cx="2286000" cy="95410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Место установки прибора учета редактируемое, клиент может давать названия своим ПУ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371388" y="4983892"/>
            <a:ext cx="758990" cy="619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64441" y="749864"/>
            <a:ext cx="2328123" cy="73866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Вкладка «Приборы учета» из настроек перенесена в раздел «Передача показаний»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9144" y="1502145"/>
            <a:ext cx="1251407" cy="310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6" idx="2"/>
            <a:endCxn id="7" idx="3"/>
          </p:cNvCxnSpPr>
          <p:nvPr/>
        </p:nvCxnSpPr>
        <p:spPr>
          <a:xfrm flipH="1">
            <a:off x="3690551" y="1488528"/>
            <a:ext cx="1437952" cy="168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38271" y="1676251"/>
            <a:ext cx="2286000" cy="116955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Место установки ПУ отображается на странице «Передача показаний» рядом с полем для ввода текущих показаний.</a:t>
            </a:r>
          </a:p>
        </p:txBody>
      </p:sp>
      <p:cxnSp>
        <p:nvCxnSpPr>
          <p:cNvPr id="15" name="Прямая со стрелкой 14"/>
          <p:cNvCxnSpPr>
            <a:stCxn id="14" idx="2"/>
          </p:cNvCxnSpPr>
          <p:nvPr/>
        </p:nvCxnSpPr>
        <p:spPr>
          <a:xfrm flipH="1">
            <a:off x="9444681" y="2845802"/>
            <a:ext cx="1336590" cy="537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638271" y="3322855"/>
            <a:ext cx="2286000" cy="138499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Если клиент не заполнил поле «Место установки» на вкладке «Приборы учета», то рядом с полем для ввода текущих показаний, ничего не отображается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cxnSp>
        <p:nvCxnSpPr>
          <p:cNvPr id="19" name="Прямая со стрелкой 18"/>
          <p:cNvCxnSpPr>
            <a:stCxn id="17" idx="2"/>
          </p:cNvCxnSpPr>
          <p:nvPr/>
        </p:nvCxnSpPr>
        <p:spPr>
          <a:xfrm flipH="1">
            <a:off x="9286945" y="4707850"/>
            <a:ext cx="1494326" cy="3557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638271" y="5447862"/>
            <a:ext cx="2286000" cy="116955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Место установки, указанное клиентом, сохраняется в базе данных </a:t>
            </a:r>
            <a:r>
              <a:rPr lang="en-US" sz="1400" dirty="0" smtClean="0">
                <a:latin typeface="Arial Narrow" panose="020B0606020202030204" pitchFamily="34" charset="0"/>
              </a:rPr>
              <a:t>CRM</a:t>
            </a:r>
            <a:r>
              <a:rPr lang="ru-RU" sz="1400" dirty="0" smtClean="0">
                <a:latin typeface="Arial Narrow" panose="020B0606020202030204" pitchFamily="34" charset="0"/>
              </a:rPr>
              <a:t>-системы, информация в ПК КП 6.0 не передаётся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2088" y="224876"/>
            <a:ext cx="12303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МП ФЛ реализована возможность указать место установки ПУ 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6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90384" y="219857"/>
            <a:ext cx="12303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МП ФЛ ссылка «Скачать ЕПД» сделана более крупной и заметной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466" y="782594"/>
            <a:ext cx="2915616" cy="59353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2835" y="782594"/>
            <a:ext cx="3219045" cy="58571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892772" y="2644345"/>
            <a:ext cx="1913108" cy="280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021719" y="2706128"/>
            <a:ext cx="2039903" cy="284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4619</TotalTime>
  <Words>607</Words>
  <Application>Microsoft Office PowerPoint</Application>
  <PresentationFormat>Широкоэкранный</PresentationFormat>
  <Paragraphs>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Tahoma</vt:lpstr>
      <vt:lpstr>Wingdings</vt:lpstr>
      <vt:lpstr>3_Тема Office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Шарафутдинова Чулпан Ахнафовна</dc:creator>
  <cp:lastModifiedBy>Забегаева Светлана Сергеевна</cp:lastModifiedBy>
  <cp:revision>60</cp:revision>
  <dcterms:created xsi:type="dcterms:W3CDTF">2023-11-28T13:20:36Z</dcterms:created>
  <dcterms:modified xsi:type="dcterms:W3CDTF">2024-03-11T07:13:38Z</dcterms:modified>
</cp:coreProperties>
</file>